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72" r:id="rId4"/>
    <p:sldId id="271" r:id="rId5"/>
    <p:sldId id="259" r:id="rId6"/>
    <p:sldId id="273" r:id="rId7"/>
    <p:sldId id="274" r:id="rId8"/>
    <p:sldId id="261" r:id="rId9"/>
    <p:sldId id="270" r:id="rId10"/>
    <p:sldId id="276" r:id="rId11"/>
    <p:sldId id="264" r:id="rId12"/>
    <p:sldId id="269" r:id="rId13"/>
    <p:sldId id="266" r:id="rId14"/>
    <p:sldId id="267" r:id="rId15"/>
    <p:sldId id="275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6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8E7D76E-7538-4FCA-9986-5872557C2019}" type="datetimeFigureOut">
              <a:rPr lang="en-GB" smtClean="0"/>
              <a:t>10/09/2025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3BF0627-D53F-42DE-91D8-9FAEF091F40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ll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>
                <a:solidFill>
                  <a:schemeClr val="tx1"/>
                </a:solidFill>
              </a:rPr>
              <a:t>The Year </a:t>
            </a:r>
            <a:r>
              <a:rPr lang="en-GB" b="1" dirty="0">
                <a:solidFill>
                  <a:schemeClr val="tx1"/>
                </a:solidFill>
              </a:rPr>
              <a:t>1</a:t>
            </a:r>
            <a:r>
              <a:rPr lang="en-GB" b="1" dirty="0" smtClean="0">
                <a:solidFill>
                  <a:schemeClr val="tx1"/>
                </a:solidFill>
              </a:rPr>
              <a:t>, 2, 3 </a:t>
            </a:r>
            <a:r>
              <a:rPr lang="en-GB" b="1" dirty="0" smtClean="0">
                <a:solidFill>
                  <a:schemeClr val="tx1"/>
                </a:solidFill>
              </a:rPr>
              <a:t>Team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2296" indent="0">
              <a:buNone/>
            </a:pPr>
            <a:endParaRPr lang="en-GB" sz="2000" dirty="0">
              <a:solidFill>
                <a:schemeClr val="tx1"/>
              </a:solidFill>
            </a:endParaRPr>
          </a:p>
          <a:p>
            <a:pPr marL="82296" indent="0"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Mrs Matthews				Year 3</a:t>
            </a:r>
          </a:p>
          <a:p>
            <a:pPr marL="82296" indent="0"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Mr Vaughan</a:t>
            </a:r>
            <a:r>
              <a:rPr lang="en-GB" sz="2000" dirty="0">
                <a:solidFill>
                  <a:schemeClr val="tx1"/>
                </a:solidFill>
              </a:rPr>
              <a:t>	     		</a:t>
            </a:r>
            <a:r>
              <a:rPr lang="en-GB" sz="2000" dirty="0" smtClean="0">
                <a:solidFill>
                  <a:schemeClr val="tx1"/>
                </a:solidFill>
              </a:rPr>
              <a:t>	Year 2 </a:t>
            </a:r>
          </a:p>
          <a:p>
            <a:pPr marL="82296" indent="0"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Mrs Arrevillagas 		 	Year 1</a:t>
            </a:r>
          </a:p>
          <a:p>
            <a:pPr marL="82296" indent="0">
              <a:buNone/>
            </a:pPr>
            <a:endParaRPr lang="en-GB" sz="2000" b="1" dirty="0" smtClean="0">
              <a:solidFill>
                <a:schemeClr val="tx1"/>
              </a:solidFill>
            </a:endParaRPr>
          </a:p>
          <a:p>
            <a:pPr marL="82296" indent="0">
              <a:buNone/>
            </a:pPr>
            <a:r>
              <a:rPr lang="en-GB" sz="2000" b="1" dirty="0" smtClean="0">
                <a:solidFill>
                  <a:schemeClr val="tx1"/>
                </a:solidFill>
              </a:rPr>
              <a:t>Teaching Assistants:</a:t>
            </a:r>
            <a:endParaRPr lang="en-GB" sz="2000" dirty="0">
              <a:solidFill>
                <a:schemeClr val="tx1"/>
              </a:solidFill>
            </a:endParaRPr>
          </a:p>
          <a:p>
            <a:pPr marL="82296" indent="0">
              <a:buNone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82296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Miss </a:t>
            </a:r>
            <a:r>
              <a:rPr lang="en-US" sz="2000" dirty="0" err="1" smtClean="0">
                <a:solidFill>
                  <a:schemeClr val="tx1"/>
                </a:solidFill>
              </a:rPr>
              <a:t>Sumaira</a:t>
            </a:r>
            <a:r>
              <a:rPr lang="en-GB" sz="2000" dirty="0" smtClean="0">
                <a:solidFill>
                  <a:schemeClr val="tx1"/>
                </a:solidFill>
              </a:rPr>
              <a:t> and Mrs Leah (Year 3)</a:t>
            </a:r>
            <a:endParaRPr lang="en-GB" sz="2000" dirty="0">
              <a:solidFill>
                <a:schemeClr val="tx1"/>
              </a:solidFill>
            </a:endParaRPr>
          </a:p>
          <a:p>
            <a:pPr marL="82296" indent="0"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Miss Webb 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 (Year 2)                 </a:t>
            </a:r>
          </a:p>
          <a:p>
            <a:pPr marL="82296" indent="0"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Mrs </a:t>
            </a:r>
            <a:r>
              <a:rPr lang="en-GB" sz="2000" dirty="0" err="1" smtClean="0">
                <a:solidFill>
                  <a:schemeClr val="tx1"/>
                </a:solidFill>
              </a:rPr>
              <a:t>Hadjam</a:t>
            </a:r>
            <a:r>
              <a:rPr lang="en-GB" sz="2000" dirty="0" smtClean="0">
                <a:solidFill>
                  <a:schemeClr val="tx1"/>
                </a:solidFill>
              </a:rPr>
              <a:t>  (Year 1)</a:t>
            </a:r>
          </a:p>
          <a:p>
            <a:pPr marL="82296" indent="0">
              <a:buNone/>
            </a:pPr>
            <a:endParaRPr lang="en-GB" sz="2000" dirty="0">
              <a:solidFill>
                <a:schemeClr val="tx1"/>
              </a:solidFill>
            </a:endParaRPr>
          </a:p>
          <a:p>
            <a:pPr marL="82296" indent="0">
              <a:buNone/>
            </a:pPr>
            <a:endParaRPr lang="en-GB" sz="2000" dirty="0">
              <a:solidFill>
                <a:schemeClr val="tx1"/>
              </a:solidFill>
            </a:endParaRPr>
          </a:p>
          <a:p>
            <a:pPr marL="82296" indent="0">
              <a:buNone/>
            </a:pPr>
            <a:endParaRPr lang="en-GB" sz="2000" dirty="0">
              <a:solidFill>
                <a:schemeClr val="tx1"/>
              </a:solidFill>
            </a:endParaRPr>
          </a:p>
          <a:p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www.bir.org.uk/media/15739/bir_te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504" y="25214"/>
            <a:ext cx="1732495" cy="124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5768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Aims of the meeting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Give you </a:t>
            </a:r>
            <a:r>
              <a:rPr lang="en-GB" dirty="0" smtClean="0">
                <a:solidFill>
                  <a:schemeClr val="tx1"/>
                </a:solidFill>
              </a:rPr>
              <a:t>some insight about </a:t>
            </a:r>
            <a:r>
              <a:rPr lang="en-GB" dirty="0">
                <a:solidFill>
                  <a:schemeClr val="tx1"/>
                </a:solidFill>
              </a:rPr>
              <a:t>how children are taught in </a:t>
            </a:r>
            <a:r>
              <a:rPr lang="en-GB" dirty="0" smtClean="0">
                <a:solidFill>
                  <a:schemeClr val="tx1"/>
                </a:solidFill>
              </a:rPr>
              <a:t>school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Inform you </a:t>
            </a:r>
            <a:r>
              <a:rPr lang="en-GB" dirty="0" smtClean="0">
                <a:solidFill>
                  <a:schemeClr val="tx1"/>
                </a:solidFill>
              </a:rPr>
              <a:t>about some of </a:t>
            </a:r>
            <a:r>
              <a:rPr lang="en-GB" dirty="0">
                <a:solidFill>
                  <a:schemeClr val="tx1"/>
                </a:solidFill>
              </a:rPr>
              <a:t>the </a:t>
            </a:r>
            <a:r>
              <a:rPr lang="en-GB" dirty="0" smtClean="0">
                <a:solidFill>
                  <a:schemeClr val="tx1"/>
                </a:solidFill>
              </a:rPr>
              <a:t>day-to-day procedures in school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Provide </a:t>
            </a:r>
            <a:r>
              <a:rPr lang="en-GB" dirty="0">
                <a:solidFill>
                  <a:schemeClr val="tx1"/>
                </a:solidFill>
              </a:rPr>
              <a:t>some ideas for how </a:t>
            </a:r>
            <a:r>
              <a:rPr lang="en-GB" dirty="0" smtClean="0">
                <a:solidFill>
                  <a:schemeClr val="tx1"/>
                </a:solidFill>
              </a:rPr>
              <a:t>families </a:t>
            </a:r>
            <a:r>
              <a:rPr lang="en-GB" dirty="0">
                <a:solidFill>
                  <a:schemeClr val="tx1"/>
                </a:solidFill>
              </a:rPr>
              <a:t>can help at </a:t>
            </a:r>
            <a:r>
              <a:rPr lang="en-GB" dirty="0" smtClean="0">
                <a:solidFill>
                  <a:schemeClr val="tx1"/>
                </a:solidFill>
              </a:rPr>
              <a:t>home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A chance for you to ask any questions 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2050" name="Picture 2" descr="http://www.batterjeesteel.com/wp-content/uploads/2013/05/our-ai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949056"/>
            <a:ext cx="1907704" cy="190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8216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47248" cy="1196752"/>
          </a:xfrm>
        </p:spPr>
        <p:txBody>
          <a:bodyPr/>
          <a:lstStyle/>
          <a:p>
            <a:r>
              <a:rPr lang="en-GB" sz="4800" b="1" dirty="0" smtClean="0">
                <a:solidFill>
                  <a:schemeClr val="tx1"/>
                </a:solidFill>
              </a:rPr>
              <a:t>Empowering Learning Skills</a:t>
            </a:r>
            <a:endParaRPr lang="en-GB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640960" cy="4680520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</a:rPr>
              <a:t>Six areas which underpins our teaching and we use for rewards –(linked to Monday celebration assembly)</a:t>
            </a:r>
          </a:p>
          <a:p>
            <a:endParaRPr lang="en-GB" sz="3200" dirty="0" smtClean="0">
              <a:solidFill>
                <a:srgbClr val="FF0000"/>
              </a:solidFill>
            </a:endParaRPr>
          </a:p>
          <a:p>
            <a:r>
              <a:rPr lang="en-GB" sz="3200" dirty="0" smtClean="0">
                <a:solidFill>
                  <a:srgbClr val="FF0000"/>
                </a:solidFill>
              </a:rPr>
              <a:t>Reflective learner</a:t>
            </a:r>
          </a:p>
          <a:p>
            <a:r>
              <a:rPr lang="en-GB" sz="3200" dirty="0" smtClean="0">
                <a:solidFill>
                  <a:srgbClr val="FF0000"/>
                </a:solidFill>
              </a:rPr>
              <a:t>Team worker</a:t>
            </a:r>
          </a:p>
          <a:p>
            <a:r>
              <a:rPr lang="en-GB" sz="3200" dirty="0" smtClean="0">
                <a:solidFill>
                  <a:srgbClr val="FF0000"/>
                </a:solidFill>
              </a:rPr>
              <a:t>Effective participator</a:t>
            </a:r>
          </a:p>
          <a:p>
            <a:r>
              <a:rPr lang="en-GB" sz="3200" dirty="0" smtClean="0">
                <a:solidFill>
                  <a:srgbClr val="FF0000"/>
                </a:solidFill>
              </a:rPr>
              <a:t>Self manager</a:t>
            </a:r>
          </a:p>
          <a:p>
            <a:r>
              <a:rPr lang="en-GB" sz="3200" dirty="0" smtClean="0">
                <a:solidFill>
                  <a:srgbClr val="FF0000"/>
                </a:solidFill>
              </a:rPr>
              <a:t>Independent enquirer</a:t>
            </a:r>
          </a:p>
          <a:p>
            <a:r>
              <a:rPr lang="en-GB" sz="3200" dirty="0" smtClean="0">
                <a:solidFill>
                  <a:srgbClr val="FF0000"/>
                </a:solidFill>
              </a:rPr>
              <a:t>Resourceful thinker</a:t>
            </a: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401386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u="sng" dirty="0" smtClean="0">
                <a:solidFill>
                  <a:schemeClr val="tx1"/>
                </a:solidFill>
              </a:rPr>
              <a:t>Behaviour, Expectations and Rewards</a:t>
            </a:r>
            <a:endParaRPr lang="en-GB" i="1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25144"/>
          </a:xfrm>
        </p:spPr>
        <p:txBody>
          <a:bodyPr>
            <a:normAutofit/>
          </a:bodyPr>
          <a:lstStyle/>
          <a:p>
            <a:r>
              <a:rPr lang="en-GB" b="1" u="sng" dirty="0" smtClean="0">
                <a:solidFill>
                  <a:srgbClr val="0070C0"/>
                </a:solidFill>
              </a:rPr>
              <a:t>Rewards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Praise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Certificates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Class dojos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House points</a:t>
            </a:r>
          </a:p>
          <a:p>
            <a:pPr marL="0" indent="0">
              <a:buNone/>
            </a:pPr>
            <a:endParaRPr lang="en-GB" dirty="0" smtClean="0">
              <a:solidFill>
                <a:srgbClr val="0070C0"/>
              </a:solidFill>
            </a:endParaRPr>
          </a:p>
          <a:p>
            <a:r>
              <a:rPr lang="en-GB" b="1" u="sng" dirty="0" smtClean="0">
                <a:solidFill>
                  <a:srgbClr val="0070C0"/>
                </a:solidFill>
              </a:rPr>
              <a:t>Sanctions</a:t>
            </a:r>
          </a:p>
          <a:p>
            <a:pPr marL="0" indent="0">
              <a:buNone/>
            </a:pPr>
            <a:endParaRPr lang="en-GB" b="1" u="sng" dirty="0" smtClean="0">
              <a:solidFill>
                <a:srgbClr val="0070C0"/>
              </a:solidFill>
            </a:endParaRPr>
          </a:p>
          <a:p>
            <a:r>
              <a:rPr lang="en-GB" dirty="0" smtClean="0">
                <a:solidFill>
                  <a:srgbClr val="0070C0"/>
                </a:solidFill>
              </a:rPr>
              <a:t>Traffic light system with 4 steps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Restorative approach 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Some individually tailored plans </a:t>
            </a:r>
          </a:p>
          <a:p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0204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Maths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149" y="1700511"/>
            <a:ext cx="8229600" cy="424877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Taught </a:t>
            </a:r>
            <a:r>
              <a:rPr lang="en-GB" dirty="0" smtClean="0">
                <a:solidFill>
                  <a:schemeClr val="tx1"/>
                </a:solidFill>
              </a:rPr>
              <a:t>daily</a:t>
            </a:r>
          </a:p>
          <a:p>
            <a:pPr marL="0" indent="0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‘</a:t>
            </a:r>
            <a:r>
              <a:rPr lang="en-GB" b="1" dirty="0" smtClean="0">
                <a:solidFill>
                  <a:schemeClr val="tx1"/>
                </a:solidFill>
              </a:rPr>
              <a:t>Fluency in 5</a:t>
            </a:r>
            <a:r>
              <a:rPr lang="en-GB" dirty="0" smtClean="0">
                <a:solidFill>
                  <a:schemeClr val="tx1"/>
                </a:solidFill>
              </a:rPr>
              <a:t>’ practice </a:t>
            </a:r>
            <a:r>
              <a:rPr lang="en-GB" dirty="0">
                <a:solidFill>
                  <a:schemeClr val="tx1"/>
                </a:solidFill>
              </a:rPr>
              <a:t>at the start of each </a:t>
            </a:r>
            <a:r>
              <a:rPr lang="en-GB" dirty="0" smtClean="0">
                <a:solidFill>
                  <a:schemeClr val="tx1"/>
                </a:solidFill>
              </a:rPr>
              <a:t>lesson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Variety of resources used including interactive whiteboard, number lines, number squares, counting objects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dirty="0" smtClean="0">
                <a:solidFill>
                  <a:schemeClr val="tx1"/>
                </a:solidFill>
              </a:rPr>
              <a:t>	</a:t>
            </a:r>
            <a:r>
              <a:rPr lang="en-US" sz="2000" dirty="0" smtClean="0">
                <a:solidFill>
                  <a:schemeClr val="tx1"/>
                </a:solidFill>
              </a:rPr>
              <a:t>Concrete          </a:t>
            </a:r>
            <a:r>
              <a:rPr lang="en-US" sz="2000" dirty="0">
                <a:solidFill>
                  <a:schemeClr val="tx1"/>
                </a:solidFill>
              </a:rPr>
              <a:t>Pictorial          </a:t>
            </a:r>
            <a:r>
              <a:rPr lang="en-US" sz="2000" dirty="0" smtClean="0">
                <a:solidFill>
                  <a:schemeClr val="tx1"/>
                </a:solidFill>
              </a:rPr>
              <a:t>Abstract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Arithmetic practice each week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9218" name="Picture 2" descr="http://images.clipartpanda.com/algebra-clipart-aTqbeoE8c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937"/>
            <a:ext cx="2857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Glebe Primary School - Concrete Maths"/>
          <p:cNvSpPr>
            <a:spLocks noChangeAspect="1" noChangeArrowheads="1"/>
          </p:cNvSpPr>
          <p:nvPr/>
        </p:nvSpPr>
        <p:spPr bwMode="auto">
          <a:xfrm>
            <a:off x="436524" y="-44153"/>
            <a:ext cx="304800" cy="28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Glebe Primary School - Concrete Math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5360411"/>
            <a:ext cx="3001516" cy="146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471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Times Tables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Year 1 – count in multiples of 2, 5 and 10</a:t>
            </a:r>
            <a:r>
              <a:rPr lang="en-GB" dirty="0" smtClean="0">
                <a:solidFill>
                  <a:schemeClr val="tx1"/>
                </a:solidFill>
              </a:rPr>
              <a:t>, know doubles and halves to 10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Year 2 –multiplication and division facts for 2, 5 and 10 times tables (in any order).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TTRS gearing up to the national multiplication check in year 4 – 3,4 and 8 x tables expectation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5340074"/>
            <a:ext cx="2321061" cy="15179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6126163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Log-ins and passwords for </a:t>
            </a:r>
            <a:r>
              <a:rPr lang="en-US" b="1" dirty="0" err="1" smtClean="0"/>
              <a:t>Numbots</a:t>
            </a:r>
            <a:r>
              <a:rPr lang="en-US" b="1" dirty="0" smtClean="0"/>
              <a:t> and TTRS will be given out and are </a:t>
            </a:r>
            <a:r>
              <a:rPr lang="en-US" b="1" dirty="0" err="1" smtClean="0"/>
              <a:t>individualised</a:t>
            </a:r>
            <a:r>
              <a:rPr lang="en-US" b="1" dirty="0"/>
              <a:t> </a:t>
            </a:r>
            <a:r>
              <a:rPr lang="en-US" b="1" dirty="0" smtClean="0"/>
              <a:t>so that access can be tailored.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9602414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English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7" y="1766020"/>
            <a:ext cx="8610600" cy="4925144"/>
          </a:xfrm>
        </p:spPr>
        <p:txBody>
          <a:bodyPr>
            <a:normAutofit fontScale="92500" lnSpcReduction="10000"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Taught through texts </a:t>
            </a:r>
            <a:r>
              <a:rPr lang="en-GB" dirty="0" smtClean="0">
                <a:solidFill>
                  <a:schemeClr val="tx1"/>
                </a:solidFill>
              </a:rPr>
              <a:t>to engage and interest whilst teaching all the components of writing for each year group.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Focus on: sentence writing basics and building accuracy, developing vocabulary, comprehension of text and structure of a story. As they go through the school, the range of writing opportunities and styles widens.</a:t>
            </a:r>
          </a:p>
        </p:txBody>
      </p:sp>
      <p:pic>
        <p:nvPicPr>
          <p:cNvPr id="2050" name="Picture 2" descr="Writing clipart 1 - Clipart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1902696" cy="143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rt.googleusercontent.com/docsz/AD_4nXdHpOL25NfEtwzsdSKg-if0Wv67sYpLu7nsVqAnTShTYIuWG9xdBOUwDsHJFJ-J1u_5lbNXZtY2nUzbJSZGPC12E-dIsZ7bLV0H51J6OG6Y5VX_IRITvxMpBU6ADoB0u1pqKuijnsZgm6itZN81EYRN_SNADZEYmf7oHc9bmw?key=vWIWDB2iQaf1MnmPStFDq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24944"/>
            <a:ext cx="1754692" cy="210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The Owl Who Was Afraid of the Dark (Jill Tomlinson's Favourite Animal Tales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901189"/>
            <a:ext cx="1368152" cy="206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e Tin Forest: Amazon.co.uk: Ward, Helen, Anderson, Wayne: 9781848776678:  Book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352" y="2990726"/>
            <a:ext cx="1691380" cy="197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836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Phonics (Year 1 and 2)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60" y="1196752"/>
            <a:ext cx="8435280" cy="45259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Taught </a:t>
            </a:r>
            <a:r>
              <a:rPr lang="en-GB" dirty="0" smtClean="0">
                <a:solidFill>
                  <a:schemeClr val="tx1"/>
                </a:solidFill>
              </a:rPr>
              <a:t>daily – Sounds Write (</a:t>
            </a:r>
            <a:r>
              <a:rPr lang="en-GB" dirty="0" err="1" smtClean="0">
                <a:solidFill>
                  <a:schemeClr val="tx1"/>
                </a:solidFill>
              </a:rPr>
              <a:t>DfE</a:t>
            </a:r>
            <a:r>
              <a:rPr lang="en-GB" dirty="0" smtClean="0">
                <a:solidFill>
                  <a:schemeClr val="tx1"/>
                </a:solidFill>
              </a:rPr>
              <a:t> approved scheme)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Teaches how sounds are represented by our writing system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Teaches three essential skills of segmenting, blending and phoneme manipulation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Children </a:t>
            </a:r>
            <a:r>
              <a:rPr lang="en-GB" dirty="0">
                <a:solidFill>
                  <a:schemeClr val="tx1"/>
                </a:solidFill>
              </a:rPr>
              <a:t>are </a:t>
            </a:r>
            <a:r>
              <a:rPr lang="en-GB" dirty="0" smtClean="0">
                <a:solidFill>
                  <a:schemeClr val="tx1"/>
                </a:solidFill>
              </a:rPr>
              <a:t>taught as a whole class and additional intervention sessions will be delivered where needed.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5623103"/>
            <a:ext cx="1921720" cy="120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28820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Spellings (Year 1 and 2)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Every half term a ‘high frequency word’ spelling list will be set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First 10 or 20 words children cannot yet spell from those specified in the curriculum will be sent home to learn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Children to learn these words throughout the half term at home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Children will be tested on these words at the end of the half term and new lists will be sent home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981700"/>
            <a:ext cx="41910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972764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Spellings (Year 3)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Taught 4 x weekly. </a:t>
            </a:r>
            <a:r>
              <a:rPr lang="en-GB" b="1" dirty="0" smtClean="0">
                <a:solidFill>
                  <a:schemeClr val="tx1"/>
                </a:solidFill>
              </a:rPr>
              <a:t>Phonics consolidation group for those that may need that at this point.</a:t>
            </a:r>
            <a:endParaRPr lang="en-GB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The lessons for a week will focus on a specific spelling rule or pattern.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Children will be given a set of words based on this rule/pattern at the start of the week and will be tested on them a week later. 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They will have worked on them in class but it would be great to support this at home.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981700"/>
            <a:ext cx="41910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282726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Children have </a:t>
            </a:r>
            <a:r>
              <a:rPr lang="en-GB" dirty="0" smtClean="0">
                <a:solidFill>
                  <a:schemeClr val="tx1"/>
                </a:solidFill>
              </a:rPr>
              <a:t>carefully </a:t>
            </a:r>
            <a:r>
              <a:rPr lang="en-GB" dirty="0">
                <a:solidFill>
                  <a:schemeClr val="tx1"/>
                </a:solidFill>
              </a:rPr>
              <a:t>tailored guided reading sessions </a:t>
            </a:r>
            <a:r>
              <a:rPr lang="en-GB" dirty="0" smtClean="0">
                <a:solidFill>
                  <a:schemeClr val="tx1"/>
                </a:solidFill>
              </a:rPr>
              <a:t>four times per week in school – a mixture of adult led and independent activities.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b="1" i="1" u="sng" dirty="0">
                <a:solidFill>
                  <a:schemeClr val="tx1"/>
                </a:solidFill>
              </a:rPr>
              <a:t>Teaching</a:t>
            </a:r>
            <a:r>
              <a:rPr lang="en-GB" dirty="0">
                <a:solidFill>
                  <a:schemeClr val="tx1"/>
                </a:solidFill>
              </a:rPr>
              <a:t> children to read, not </a:t>
            </a:r>
            <a:r>
              <a:rPr lang="en-GB" b="1" i="1" u="sng" dirty="0">
                <a:solidFill>
                  <a:schemeClr val="tx1"/>
                </a:solidFill>
              </a:rPr>
              <a:t>hearing</a:t>
            </a:r>
            <a:r>
              <a:rPr lang="en-GB" dirty="0">
                <a:solidFill>
                  <a:schemeClr val="tx1"/>
                </a:solidFill>
              </a:rPr>
              <a:t> children read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Individualised</a:t>
            </a:r>
            <a:r>
              <a:rPr lang="en-US" dirty="0" smtClean="0">
                <a:solidFill>
                  <a:schemeClr val="tx1"/>
                </a:solidFill>
              </a:rPr>
              <a:t> reading packs </a:t>
            </a:r>
            <a:r>
              <a:rPr lang="en-GB" dirty="0" smtClean="0">
                <a:solidFill>
                  <a:schemeClr val="tx1"/>
                </a:solidFill>
              </a:rPr>
              <a:t>also support reading independence in school as well as providing another chance for the children to be supported by the adults in school. 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Home reading books are </a:t>
            </a:r>
            <a:r>
              <a:rPr lang="en-GB" dirty="0" smtClean="0">
                <a:solidFill>
                  <a:schemeClr val="tx1"/>
                </a:solidFill>
              </a:rPr>
              <a:t>a </a:t>
            </a:r>
            <a:r>
              <a:rPr lang="en-GB" dirty="0">
                <a:solidFill>
                  <a:schemeClr val="tx1"/>
                </a:solidFill>
              </a:rPr>
              <a:t>level below what the children are working at in school</a:t>
            </a:r>
            <a:r>
              <a:rPr lang="en-GB" dirty="0" smtClean="0">
                <a:solidFill>
                  <a:schemeClr val="tx1"/>
                </a:solidFill>
              </a:rPr>
              <a:t>. Given out on a Friday and returned by the following Wednesday please.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://gosc.ca/wp-content/uploads/2013/05/Kids-Reading-JPG-Ow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555" y="5805264"/>
            <a:ext cx="1103444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apac - Schoolwear, Workwear, Sportswear, Promotional Products or Art  Supplies. Quality, innovation and value since 19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5609"/>
            <a:ext cx="1656184" cy="164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270996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GB" sz="4400" b="1" dirty="0" smtClean="0">
                <a:solidFill>
                  <a:schemeClr val="tx1"/>
                </a:solidFill>
              </a:rPr>
              <a:t>The Wider Curriculum</a:t>
            </a:r>
            <a:endParaRPr lang="en-GB" sz="4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This half term’s challenge curriculum is: 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3600" dirty="0" smtClean="0">
                <a:solidFill>
                  <a:schemeClr val="tx1"/>
                </a:solidFill>
              </a:rPr>
              <a:t>The Struggle for Power, Control and Equality</a:t>
            </a:r>
          </a:p>
          <a:p>
            <a:pPr marL="0" indent="0" algn="ctr">
              <a:buNone/>
            </a:pPr>
            <a:endParaRPr lang="en-GB" sz="3600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This means learning about racial equality in Year 1, the role of monarchy and government in Year 2 and gender equality in Year 3.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Details of other curriculum coverage is on the overviews sent through the app with the welcome message and invite to this meeting.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50" name="Picture 2" descr="What to know about the British royal line of succession - ABC New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052736"/>
            <a:ext cx="1410274" cy="141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82559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268760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Helping </a:t>
            </a:r>
            <a:r>
              <a:rPr lang="en-GB" b="1" dirty="0" smtClean="0">
                <a:solidFill>
                  <a:schemeClr val="tx1"/>
                </a:solidFill>
              </a:rPr>
              <a:t>children </a:t>
            </a:r>
            <a:r>
              <a:rPr lang="en-GB" b="1" dirty="0">
                <a:solidFill>
                  <a:schemeClr val="tx1"/>
                </a:solidFill>
              </a:rPr>
              <a:t>at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Reading with your </a:t>
            </a:r>
            <a:r>
              <a:rPr lang="en-GB" dirty="0" smtClean="0">
                <a:solidFill>
                  <a:schemeClr val="tx1"/>
                </a:solidFill>
              </a:rPr>
              <a:t>child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Helping to learn spellings that are sent home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Times Table Rock Stars (Year 2 and 3) and </a:t>
            </a:r>
            <a:r>
              <a:rPr lang="en-GB" dirty="0" err="1" smtClean="0">
                <a:solidFill>
                  <a:schemeClr val="tx1"/>
                </a:solidFill>
              </a:rPr>
              <a:t>Numbots</a:t>
            </a:r>
            <a:r>
              <a:rPr lang="en-GB" dirty="0" smtClean="0">
                <a:solidFill>
                  <a:schemeClr val="tx1"/>
                </a:solidFill>
              </a:rPr>
              <a:t> (Year 1 and 2)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Helping </a:t>
            </a:r>
            <a:r>
              <a:rPr lang="en-GB" dirty="0">
                <a:solidFill>
                  <a:schemeClr val="tx1"/>
                </a:solidFill>
              </a:rPr>
              <a:t>children to learn through </a:t>
            </a:r>
            <a:r>
              <a:rPr lang="en-GB" b="1" dirty="0" smtClean="0">
                <a:solidFill>
                  <a:schemeClr val="tx1"/>
                </a:solidFill>
              </a:rPr>
              <a:t>play </a:t>
            </a:r>
            <a:r>
              <a:rPr lang="en-GB" dirty="0" smtClean="0">
                <a:solidFill>
                  <a:schemeClr val="tx1"/>
                </a:solidFill>
              </a:rPr>
              <a:t>and </a:t>
            </a:r>
            <a:r>
              <a:rPr lang="en-GB" b="1" dirty="0" smtClean="0">
                <a:solidFill>
                  <a:schemeClr val="tx1"/>
                </a:solidFill>
              </a:rPr>
              <a:t>talk.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124" name="Picture 4" descr="http://www.sd41.bc.ca/wp-content/uploads/2015/04/help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161" y="5558940"/>
            <a:ext cx="1917839" cy="127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133502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9512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PE kits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1099430"/>
            <a:ext cx="8579296" cy="4525963"/>
          </a:xfrm>
        </p:spPr>
        <p:txBody>
          <a:bodyPr>
            <a:normAutofit/>
          </a:bodyPr>
          <a:lstStyle/>
          <a:p>
            <a:r>
              <a:rPr lang="en-GB" sz="2000" u="sng" dirty="0" smtClean="0">
                <a:solidFill>
                  <a:schemeClr val="tx1"/>
                </a:solidFill>
              </a:rPr>
              <a:t>Children should wear PE kits into school on the days they have sessions 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Year 1: Monday and Friday 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Year 2: Tuesday, Wednesday and Friday 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Year 3: Wednesday and Friday</a:t>
            </a:r>
          </a:p>
          <a:p>
            <a:endParaRPr lang="en-GB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chemeClr val="tx1"/>
                </a:solidFill>
              </a:rPr>
              <a:t>PE kit: Black/navy joggers, shorts or leggings, plain black trainers/PE pumps, white t-shirt and </a:t>
            </a:r>
            <a:r>
              <a:rPr lang="en-GB" sz="2000" b="1" u="sng" dirty="0" smtClean="0">
                <a:solidFill>
                  <a:schemeClr val="tx1"/>
                </a:solidFill>
              </a:rPr>
              <a:t>normal school jumper.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chemeClr val="tx1"/>
              </a:solidFill>
            </a:endParaRPr>
          </a:p>
          <a:p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6148" name="Picture 4" descr="http://images.clipartpanda.com/classroom-procedures-clipart-pencil_procedur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799133"/>
            <a:ext cx="4392907" cy="104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66485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8134672" cy="792088"/>
          </a:xfrm>
        </p:spPr>
        <p:txBody>
          <a:bodyPr/>
          <a:lstStyle/>
          <a:p>
            <a:r>
              <a:rPr lang="en-GB" sz="4000" dirty="0" smtClean="0"/>
              <a:t>Attendance and Punctuality and General Information  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16832"/>
            <a:ext cx="3665480" cy="42484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55976" y="198884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r>
              <a:rPr lang="en-GB" dirty="0"/>
              <a:t>Start/Finish times: </a:t>
            </a:r>
            <a:r>
              <a:rPr lang="en-GB" dirty="0" smtClean="0"/>
              <a:t>8:45 </a:t>
            </a:r>
            <a:r>
              <a:rPr lang="en-GB" dirty="0"/>
              <a:t>– 3:15pm </a:t>
            </a:r>
            <a:endParaRPr lang="en-GB" dirty="0" smtClean="0"/>
          </a:p>
          <a:p>
            <a:endParaRPr lang="en-GB" dirty="0"/>
          </a:p>
          <a:p>
            <a:r>
              <a:rPr lang="en-GB" dirty="0"/>
              <a:t>Please make sure you engage with staff when picking </a:t>
            </a:r>
            <a:r>
              <a:rPr lang="en-GB" dirty="0" smtClean="0"/>
              <a:t>up your children, so that we can feel safe and secure in the knowledge of who they have gone home with.</a:t>
            </a:r>
          </a:p>
          <a:p>
            <a:endParaRPr lang="en-GB" dirty="0"/>
          </a:p>
          <a:p>
            <a:r>
              <a:rPr lang="en-GB" dirty="0" smtClean="0"/>
              <a:t>Please let us or the office know in advance if someone else is going to be picking them up.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865072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Questions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3068960"/>
            <a:ext cx="4978896" cy="262515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 descr="http://news.uic.edu/files/2015/07/15893429463_e4172f3629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65603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940116"/>
      </p:ext>
    </p:extLst>
  </p:cSld>
  <p:clrMapOvr>
    <a:masterClrMapping/>
  </p:clrMapOvr>
  <p:transition spd="slow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300</TotalTime>
  <Words>871</Words>
  <Application>Microsoft Office PowerPoint</Application>
  <PresentationFormat>On-screen Show (4:3)</PresentationFormat>
  <Paragraphs>136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Courier New</vt:lpstr>
      <vt:lpstr>Executive</vt:lpstr>
      <vt:lpstr>The Year 1, 2, 3 Team</vt:lpstr>
      <vt:lpstr>Aims of the meeting</vt:lpstr>
      <vt:lpstr>Empowering Learning Skills</vt:lpstr>
      <vt:lpstr>Behaviour, Expectations and Rewards</vt:lpstr>
      <vt:lpstr>Maths</vt:lpstr>
      <vt:lpstr>Times Tables</vt:lpstr>
      <vt:lpstr>English</vt:lpstr>
      <vt:lpstr>Phonics (Year 1 and 2)</vt:lpstr>
      <vt:lpstr>Spellings (Year 1 and 2)</vt:lpstr>
      <vt:lpstr>Spellings (Year 3)</vt:lpstr>
      <vt:lpstr>Reading</vt:lpstr>
      <vt:lpstr>The Wider Curriculum</vt:lpstr>
      <vt:lpstr>Helping children at home</vt:lpstr>
      <vt:lpstr>PE kits</vt:lpstr>
      <vt:lpstr>Attendance and Punctuality and General Information  </vt:lpstr>
      <vt:lpstr>Questions</vt:lpstr>
    </vt:vector>
  </TitlesOfParts>
  <Company>MySchool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the  Key Stage One Parent’s / Carer’s Meeting</dc:title>
  <dc:creator>MySchool</dc:creator>
  <cp:lastModifiedBy>Tracey Leishman</cp:lastModifiedBy>
  <cp:revision>44</cp:revision>
  <dcterms:created xsi:type="dcterms:W3CDTF">2015-09-13T07:18:39Z</dcterms:created>
  <dcterms:modified xsi:type="dcterms:W3CDTF">2025-09-10T13:54:58Z</dcterms:modified>
</cp:coreProperties>
</file>